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mmons.wikimedia.org/w/index.php?curid=31308289" TargetMode="External"/><Relationship Id="rId2" Type="http://schemas.openxmlformats.org/officeDocument/2006/relationships/hyperlink" Target="http://www.ecosystemforkids.com/" TargetMode="External"/><Relationship Id="rId1" Type="http://schemas.openxmlformats.org/officeDocument/2006/relationships/slideLayout" Target="../slideLayouts/slideLayout2.xml"/><Relationship Id="rId6" Type="http://schemas.openxmlformats.org/officeDocument/2006/relationships/hyperlink" Target="https://commons.wikimedia.org/w/index.php?curid=40958608" TargetMode="External"/><Relationship Id="rId5" Type="http://schemas.openxmlformats.org/officeDocument/2006/relationships/hyperlink" Target="https://commons.wikimedia.org/w/index.php?curid=7197999" TargetMode="External"/><Relationship Id="rId4" Type="http://schemas.openxmlformats.org/officeDocument/2006/relationships/hyperlink" Target="https://commons.wikimedia.org/w/index.php?curid=707202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solidFill>
                  <a:schemeClr val="accent5">
                    <a:lumMod val="75000"/>
                  </a:schemeClr>
                </a:solidFill>
              </a:rPr>
              <a:t>Continents Of The World</a:t>
            </a:r>
            <a:endParaRPr lang="en-US" sz="4400" b="1" dirty="0">
              <a:solidFill>
                <a:schemeClr val="accent5">
                  <a:lumMod val="75000"/>
                </a:schemeClr>
              </a:solidFill>
            </a:endParaRPr>
          </a:p>
        </p:txBody>
      </p:sp>
      <p:sp>
        <p:nvSpPr>
          <p:cNvPr id="3" name="Subtitle 2"/>
          <p:cNvSpPr>
            <a:spLocks noGrp="1"/>
          </p:cNvSpPr>
          <p:nvPr>
            <p:ph type="subTitle" idx="1"/>
          </p:nvPr>
        </p:nvSpPr>
        <p:spPr/>
        <p:txBody>
          <a:bodyPr/>
          <a:lstStyle/>
          <a:p>
            <a:r>
              <a:rPr lang="en-US" dirty="0" smtClean="0"/>
              <a:t>Visit: </a:t>
            </a:r>
            <a:r>
              <a:rPr lang="en-US" b="1" dirty="0" smtClean="0">
                <a:solidFill>
                  <a:srgbClr val="0070C0"/>
                </a:solidFill>
              </a:rPr>
              <a:t>www.ecosystemforkids.com</a:t>
            </a:r>
            <a:endParaRPr lang="en-US" b="1" dirty="0">
              <a:solidFill>
                <a:srgbClr val="0070C0"/>
              </a:solidFill>
            </a:endParaRPr>
          </a:p>
        </p:txBody>
      </p:sp>
    </p:spTree>
    <p:extLst>
      <p:ext uri="{BB962C8B-B14F-4D97-AF65-F5344CB8AC3E}">
        <p14:creationId xmlns:p14="http://schemas.microsoft.com/office/powerpoint/2010/main" val="1483809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South America</a:t>
            </a:r>
            <a:endParaRPr lang="en-US" b="1" dirty="0">
              <a:solidFill>
                <a:srgbClr val="0070C0"/>
              </a:solidFill>
            </a:endParaRPr>
          </a:p>
        </p:txBody>
      </p:sp>
      <p:sp>
        <p:nvSpPr>
          <p:cNvPr id="7" name="Left Arrow Callout 6"/>
          <p:cNvSpPr/>
          <p:nvPr/>
        </p:nvSpPr>
        <p:spPr>
          <a:xfrm>
            <a:off x="4636394" y="2034863"/>
            <a:ext cx="6143223" cy="4043965"/>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dirty="0"/>
              <a:t>South America is a continent </a:t>
            </a:r>
            <a:r>
              <a:rPr lang="en-US" sz="2400" dirty="0" smtClean="0"/>
              <a:t>Located </a:t>
            </a:r>
            <a:r>
              <a:rPr lang="en-US" sz="2400" dirty="0"/>
              <a:t>in the Western Hemisphere, mostly in the Southern Hemisphere, with a relatively small portion in the Northern </a:t>
            </a:r>
            <a:r>
              <a:rPr lang="en-US" sz="2400" dirty="0" smtClean="0"/>
              <a:t>Hemisphere. </a:t>
            </a:r>
            <a:r>
              <a:rPr lang="en-US" sz="2400" dirty="0"/>
              <a:t>B</a:t>
            </a:r>
            <a:r>
              <a:rPr lang="en-US" sz="2400" dirty="0" smtClean="0"/>
              <a:t>ordered </a:t>
            </a:r>
            <a:r>
              <a:rPr lang="en-US" sz="2400" dirty="0"/>
              <a:t>on the west by the Pacific Ocean and on the north and east by the Atlantic Ocean; </a:t>
            </a:r>
            <a:r>
              <a:rPr lang="en-US" sz="2400" dirty="0" smtClean="0"/>
              <a:t>N. </a:t>
            </a:r>
            <a:r>
              <a:rPr lang="en-US" sz="2400" dirty="0"/>
              <a:t>America </a:t>
            </a:r>
            <a:r>
              <a:rPr lang="en-US" sz="2400" dirty="0" smtClean="0"/>
              <a:t>and </a:t>
            </a:r>
            <a:r>
              <a:rPr lang="en-US" sz="2400" dirty="0"/>
              <a:t>the Caribbean Sea lie to the northwest.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8519" y="2544584"/>
            <a:ext cx="3317875" cy="3317875"/>
          </a:xfrm>
        </p:spPr>
      </p:pic>
    </p:spTree>
    <p:extLst>
      <p:ext uri="{BB962C8B-B14F-4D97-AF65-F5344CB8AC3E}">
        <p14:creationId xmlns:p14="http://schemas.microsoft.com/office/powerpoint/2010/main" val="8195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hlinkClick r:id="rId2"/>
              </a:rPr>
              <a:t>www.ecosystemforkids.com</a:t>
            </a:r>
            <a:r>
              <a:rPr lang="en-US" b="1" dirty="0" smtClean="0">
                <a:solidFill>
                  <a:srgbClr val="0070C0"/>
                </a:solidFill>
              </a:rPr>
              <a:t/>
            </a:r>
            <a:br>
              <a:rPr lang="en-US" b="1" dirty="0" smtClean="0">
                <a:solidFill>
                  <a:srgbClr val="0070C0"/>
                </a:solidFill>
              </a:rPr>
            </a:br>
            <a:r>
              <a:rPr lang="en-US" b="1" dirty="0" smtClean="0">
                <a:solidFill>
                  <a:srgbClr val="0070C0"/>
                </a:solidFill>
              </a:rPr>
              <a:t>For FREE PowerPoint Lessons</a:t>
            </a:r>
            <a:endParaRPr lang="en-US" b="1" dirty="0">
              <a:solidFill>
                <a:srgbClr val="0070C0"/>
              </a:solidFill>
            </a:endParaRPr>
          </a:p>
        </p:txBody>
      </p:sp>
      <p:sp>
        <p:nvSpPr>
          <p:cNvPr id="3" name="Content Placeholder 2"/>
          <p:cNvSpPr>
            <a:spLocks noGrp="1"/>
          </p:cNvSpPr>
          <p:nvPr>
            <p:ph idx="1"/>
          </p:nvPr>
        </p:nvSpPr>
        <p:spPr/>
        <p:txBody>
          <a:bodyPr>
            <a:normAutofit fontScale="32500" lnSpcReduction="20000"/>
          </a:bodyPr>
          <a:lstStyle/>
          <a:p>
            <a:r>
              <a:rPr lang="en-US" dirty="0" smtClean="0"/>
              <a:t>Sources of images:</a:t>
            </a:r>
          </a:p>
          <a:p>
            <a:r>
              <a:rPr lang="en-US" dirty="0" smtClean="0"/>
              <a:t>By </a:t>
            </a:r>
            <a:r>
              <a:rPr lang="en-US" dirty="0"/>
              <a:t>Addicted04 - Own </a:t>
            </a:r>
            <a:r>
              <a:rPr lang="en-US" dirty="0" err="1"/>
              <a:t>workThis</a:t>
            </a:r>
            <a:r>
              <a:rPr lang="en-US" dirty="0"/>
              <a:t> vector image includes elements that have been taken or adapted from this:  Wallacea.png (by </a:t>
            </a:r>
            <a:r>
              <a:rPr lang="en-US" dirty="0" err="1"/>
              <a:t>Altaileopard</a:t>
            </a:r>
            <a:r>
              <a:rPr lang="en-US" dirty="0"/>
              <a:t>).This vector image includes elements that have been taken or adapted from this:  Europe Asia transcontinental.png (by </a:t>
            </a:r>
            <a:r>
              <a:rPr lang="en-US" dirty="0" err="1"/>
              <a:t>Dbachmann</a:t>
            </a:r>
            <a:r>
              <a:rPr lang="en-US" dirty="0"/>
              <a:t>).This vector image includes elements that have been taken or adapted from this:  TransAfrica.PNG (by)., CC BY-SA 3.0, </a:t>
            </a:r>
            <a:r>
              <a:rPr lang="en-US" u="sng" dirty="0">
                <a:hlinkClick r:id="rId3"/>
              </a:rPr>
              <a:t>https://commons.wikimedia.org/w/index.php?curid=31308289</a:t>
            </a:r>
            <a:endParaRPr lang="en-US" dirty="0"/>
          </a:p>
          <a:p>
            <a:r>
              <a:rPr lang="en-US" dirty="0"/>
              <a:t> </a:t>
            </a:r>
          </a:p>
          <a:p>
            <a:r>
              <a:rPr lang="en-US" dirty="0"/>
              <a:t>By </a:t>
            </a:r>
            <a:r>
              <a:rPr lang="en-US" dirty="0" err="1"/>
              <a:t>Bosonic</a:t>
            </a:r>
            <a:r>
              <a:rPr lang="en-US" dirty="0"/>
              <a:t> dressing - Own work, CC BY-SA 3.0, </a:t>
            </a:r>
            <a:r>
              <a:rPr lang="en-US" u="sng" dirty="0">
                <a:hlinkClick r:id="rId4"/>
              </a:rPr>
              <a:t>https://commons.wikimedia.org/w/index.php?curid=7072024</a:t>
            </a:r>
            <a:endParaRPr lang="en-US" dirty="0"/>
          </a:p>
          <a:p>
            <a:r>
              <a:rPr lang="en-US" dirty="0"/>
              <a:t> </a:t>
            </a:r>
          </a:p>
          <a:p>
            <a:r>
              <a:rPr lang="en-US" dirty="0"/>
              <a:t>By </a:t>
            </a:r>
            <a:r>
              <a:rPr lang="en-US" dirty="0" err="1"/>
              <a:t>by</a:t>
            </a:r>
            <a:r>
              <a:rPr lang="en-US" dirty="0"/>
              <a:t> Luan - </a:t>
            </a:r>
            <a:r>
              <a:rPr lang="en-US" dirty="0" err="1"/>
              <a:t>Imagem</a:t>
            </a:r>
            <a:r>
              <a:rPr lang="en-US" dirty="0"/>
              <a:t> </a:t>
            </a:r>
            <a:r>
              <a:rPr lang="en-US" dirty="0" err="1"/>
              <a:t>feita</a:t>
            </a:r>
            <a:r>
              <a:rPr lang="en-US" dirty="0"/>
              <a:t> a </a:t>
            </a:r>
            <a:r>
              <a:rPr lang="en-US" dirty="0" err="1"/>
              <a:t>partir</a:t>
            </a:r>
            <a:r>
              <a:rPr lang="en-US" dirty="0"/>
              <a:t> de Brazil (orthographic projection).</a:t>
            </a:r>
            <a:r>
              <a:rPr lang="en-US" dirty="0" err="1"/>
              <a:t>svg</a:t>
            </a:r>
            <a:r>
              <a:rPr lang="en-US" dirty="0"/>
              <a:t>., CC BY 3.0, </a:t>
            </a:r>
            <a:r>
              <a:rPr lang="en-US" u="sng" dirty="0">
                <a:hlinkClick r:id="rId5"/>
              </a:rPr>
              <a:t>https://commons.wikimedia.org/w/index.php?curid=7197999</a:t>
            </a:r>
            <a:endParaRPr lang="en-US" dirty="0"/>
          </a:p>
          <a:p>
            <a:r>
              <a:rPr lang="en-US" dirty="0"/>
              <a:t> </a:t>
            </a:r>
          </a:p>
          <a:p>
            <a:r>
              <a:rPr lang="en-US" dirty="0"/>
              <a:t>By Heraldry - Own </a:t>
            </a:r>
            <a:r>
              <a:rPr lang="en-US" dirty="0" err="1"/>
              <a:t>work,This</a:t>
            </a:r>
            <a:r>
              <a:rPr lang="en-US" dirty="0"/>
              <a:t> vector image was created with </a:t>
            </a:r>
            <a:r>
              <a:rPr lang="en-US" dirty="0" err="1"/>
              <a:t>Inkscape.The</a:t>
            </a:r>
            <a:r>
              <a:rPr lang="en-US" dirty="0"/>
              <a:t> map has been created with the Generic Mapping Tools: http://gmt.soest.hawaii.edu/ using one or more of these public-domain datasets for the relief:ETOPO2 (topography/bathymetry): </a:t>
            </a:r>
          </a:p>
          <a:p>
            <a:r>
              <a:rPr lang="en-US" dirty="0"/>
              <a:t> </a:t>
            </a:r>
          </a:p>
          <a:p>
            <a:r>
              <a:rPr lang="en-US" dirty="0"/>
              <a:t>By Rob984 - Derived from File:Europe orthographic Caucasus Urals </a:t>
            </a:r>
            <a:r>
              <a:rPr lang="en-US" dirty="0" err="1"/>
              <a:t>boundary.svg</a:t>
            </a:r>
            <a:r>
              <a:rPr lang="en-US" dirty="0"/>
              <a:t> and File:Europe on the globe (red).</a:t>
            </a:r>
            <a:r>
              <a:rPr lang="en-US" dirty="0" err="1"/>
              <a:t>svg</a:t>
            </a:r>
            <a:r>
              <a:rPr lang="en-US" dirty="0"/>
              <a:t>., CC BY-SA 4.0, </a:t>
            </a:r>
            <a:r>
              <a:rPr lang="en-US" u="sng" dirty="0">
                <a:hlinkClick r:id="rId6"/>
              </a:rPr>
              <a:t>https://commons.wikimedia.org/w/index.php?curid=40958608</a:t>
            </a:r>
            <a:endParaRPr lang="en-US" dirty="0"/>
          </a:p>
          <a:p>
            <a:r>
              <a:rPr lang="en-US" dirty="0"/>
              <a:t> </a:t>
            </a:r>
          </a:p>
          <a:p>
            <a:r>
              <a:rPr lang="en-US" dirty="0"/>
              <a:t>By Australia_(</a:t>
            </a:r>
            <a:r>
              <a:rPr lang="en-US" dirty="0" err="1"/>
              <a:t>orthographic_projection</a:t>
            </a:r>
            <a:r>
              <a:rPr lang="en-US" dirty="0"/>
              <a:t>).</a:t>
            </a:r>
            <a:r>
              <a:rPr lang="en-US" dirty="0" err="1"/>
              <a:t>svg</a:t>
            </a:r>
            <a:r>
              <a:rPr lang="en-US" dirty="0"/>
              <a:t>: </a:t>
            </a:r>
            <a:r>
              <a:rPr lang="en-US" dirty="0" err="1"/>
              <a:t>Ssolbergjderivative</a:t>
            </a:r>
            <a:r>
              <a:rPr lang="en-US" dirty="0"/>
              <a:t> work (</a:t>
            </a:r>
            <a:r>
              <a:rPr lang="en-US" dirty="0" err="1"/>
              <a:t>colouring</a:t>
            </a:r>
            <a:r>
              <a:rPr lang="en-US" dirty="0"/>
              <a:t> in New Guinea, same shade as Australia): Avenue (talk) - Australia_(</a:t>
            </a:r>
            <a:r>
              <a:rPr lang="en-US" dirty="0" err="1"/>
              <a:t>orthographic_projection</a:t>
            </a:r>
            <a:r>
              <a:rPr lang="en-US" dirty="0"/>
              <a:t>).</a:t>
            </a:r>
            <a:r>
              <a:rPr lang="en-US" dirty="0" err="1"/>
              <a:t>svg</a:t>
            </a:r>
            <a:r>
              <a:rPr lang="en-US" dirty="0"/>
              <a:t>, CC BY-SA 3.0, https://commons.wikimedia.org/w/index.php?curid=8727360</a:t>
            </a:r>
          </a:p>
          <a:p>
            <a:endParaRPr lang="en-US" dirty="0"/>
          </a:p>
        </p:txBody>
      </p:sp>
    </p:spTree>
    <p:extLst>
      <p:ext uri="{BB962C8B-B14F-4D97-AF65-F5344CB8AC3E}">
        <p14:creationId xmlns:p14="http://schemas.microsoft.com/office/powerpoint/2010/main" val="325266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What continents are ?</a:t>
            </a:r>
            <a:endParaRPr lang="en-US" b="1" dirty="0">
              <a:solidFill>
                <a:srgbClr val="0070C0"/>
              </a:solidFill>
            </a:endParaRPr>
          </a:p>
        </p:txBody>
      </p:sp>
      <p:sp>
        <p:nvSpPr>
          <p:cNvPr id="3" name="Content Placeholder 2"/>
          <p:cNvSpPr>
            <a:spLocks noGrp="1"/>
          </p:cNvSpPr>
          <p:nvPr>
            <p:ph idx="1"/>
          </p:nvPr>
        </p:nvSpPr>
        <p:spPr/>
        <p:txBody>
          <a:bodyPr/>
          <a:lstStyle/>
          <a:p>
            <a:r>
              <a:rPr lang="en-US" dirty="0"/>
              <a:t>A continent is one of several very large landmasses of the world. Generally identified by convention rather than any strict criteria, up to seven regions are commonly regarded as continents. Ordered from largest in size to smallest, they are: Asia, Africa, North America, South America, Antarctica, </a:t>
            </a:r>
            <a:r>
              <a:rPr lang="en-US" dirty="0" smtClean="0"/>
              <a:t>Europe </a:t>
            </a:r>
            <a:r>
              <a:rPr lang="en-US" dirty="0"/>
              <a:t>and Australia</a:t>
            </a:r>
            <a:r>
              <a:rPr lang="en-US" dirty="0" smtClean="0"/>
              <a:t>.</a:t>
            </a:r>
          </a:p>
          <a:p>
            <a:r>
              <a:rPr lang="en-US" dirty="0" smtClean="0"/>
              <a:t>Countries are found within continents e.g. Egypt is a country in the continent of Africa. </a:t>
            </a:r>
            <a:endParaRPr lang="en-US" dirty="0"/>
          </a:p>
        </p:txBody>
      </p:sp>
    </p:spTree>
    <p:extLst>
      <p:ext uri="{BB962C8B-B14F-4D97-AF65-F5344CB8AC3E}">
        <p14:creationId xmlns:p14="http://schemas.microsoft.com/office/powerpoint/2010/main" val="112767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Location Of The Continents</a:t>
            </a:r>
            <a:endParaRPr lang="en-US" b="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1925" y="2557463"/>
            <a:ext cx="6548149" cy="3317875"/>
          </a:xfrm>
        </p:spPr>
      </p:pic>
    </p:spTree>
    <p:extLst>
      <p:ext uri="{BB962C8B-B14F-4D97-AF65-F5344CB8AC3E}">
        <p14:creationId xmlns:p14="http://schemas.microsoft.com/office/powerpoint/2010/main" val="1456744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Africa</a:t>
            </a:r>
            <a:endParaRPr lang="en-US" b="1"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719" y="2544584"/>
            <a:ext cx="3317875" cy="3317875"/>
          </a:xfrm>
        </p:spPr>
      </p:pic>
      <p:sp>
        <p:nvSpPr>
          <p:cNvPr id="7" name="Left Arrow Callout 6"/>
          <p:cNvSpPr/>
          <p:nvPr/>
        </p:nvSpPr>
        <p:spPr>
          <a:xfrm>
            <a:off x="4636394" y="2544584"/>
            <a:ext cx="6143223" cy="3534244"/>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2400" dirty="0"/>
              <a:t>Africa is the world's second largest and second most-populous continent. At about 30.3 million km² including adjacent islands, it covers 6% of Earth's total surface area and 20% of its total land area</a:t>
            </a:r>
            <a:endParaRPr lang="en-US" sz="2400" dirty="0"/>
          </a:p>
        </p:txBody>
      </p:sp>
    </p:spTree>
    <p:extLst>
      <p:ext uri="{BB962C8B-B14F-4D97-AF65-F5344CB8AC3E}">
        <p14:creationId xmlns:p14="http://schemas.microsoft.com/office/powerpoint/2010/main" val="27440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Antarctica</a:t>
            </a:r>
            <a:endParaRPr lang="en-US" b="1" dirty="0">
              <a:solidFill>
                <a:srgbClr val="0070C0"/>
              </a:solidFill>
            </a:endParaRPr>
          </a:p>
        </p:txBody>
      </p:sp>
      <p:sp>
        <p:nvSpPr>
          <p:cNvPr id="7" name="Left Arrow Callout 6"/>
          <p:cNvSpPr/>
          <p:nvPr/>
        </p:nvSpPr>
        <p:spPr>
          <a:xfrm>
            <a:off x="4636394" y="2544584"/>
            <a:ext cx="6143223" cy="3534244"/>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dirty="0"/>
              <a:t>Antarctica, the southernmost continent and site of the South Pole, is a virtually uninhabited, ice-covered </a:t>
            </a:r>
            <a:r>
              <a:rPr lang="en-US" sz="2400" dirty="0"/>
              <a:t>landmass. </a:t>
            </a:r>
            <a:endParaRPr lang="en-US" sz="2400" dirty="0" smtClean="0"/>
          </a:p>
          <a:p>
            <a:r>
              <a:rPr lang="en-US" sz="2400" dirty="0" smtClean="0"/>
              <a:t>Area</a:t>
            </a:r>
            <a:r>
              <a:rPr lang="en-US" sz="2400" dirty="0"/>
              <a:t>: 14 million km²</a:t>
            </a:r>
          </a:p>
          <a:p>
            <a:r>
              <a:rPr lang="en-US" sz="2400" dirty="0"/>
              <a:t>Population density: 0.00008/km2 (0.0002/</a:t>
            </a:r>
            <a:r>
              <a:rPr lang="en-US" sz="2400" dirty="0" err="1"/>
              <a:t>sq</a:t>
            </a:r>
            <a:r>
              <a:rPr lang="en-US" sz="2400" dirty="0"/>
              <a:t> mi)</a:t>
            </a:r>
          </a:p>
          <a:p>
            <a:r>
              <a:rPr lang="en-US" sz="2400" dirty="0"/>
              <a:t>Population: 1,106</a:t>
            </a:r>
          </a:p>
          <a:p>
            <a:r>
              <a:rPr lang="en-US" sz="2400" dirty="0"/>
              <a:t>Largest cities: Research stations in Antarctica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2733" y="2415796"/>
            <a:ext cx="3324065" cy="3317875"/>
          </a:xfrm>
        </p:spPr>
      </p:pic>
    </p:spTree>
    <p:extLst>
      <p:ext uri="{BB962C8B-B14F-4D97-AF65-F5344CB8AC3E}">
        <p14:creationId xmlns:p14="http://schemas.microsoft.com/office/powerpoint/2010/main" val="22268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Asia</a:t>
            </a:r>
            <a:endParaRPr lang="en-US" b="1" dirty="0">
              <a:solidFill>
                <a:srgbClr val="0070C0"/>
              </a:solidFill>
            </a:endParaRPr>
          </a:p>
        </p:txBody>
      </p:sp>
      <p:sp>
        <p:nvSpPr>
          <p:cNvPr id="7" name="Left Arrow Callout 6"/>
          <p:cNvSpPr/>
          <p:nvPr/>
        </p:nvSpPr>
        <p:spPr>
          <a:xfrm>
            <a:off x="4636394" y="2544584"/>
            <a:ext cx="6143223" cy="3534244"/>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dirty="0"/>
              <a:t>Asia is Earth's largest and most populous continent, located primarily in the Eastern and Northern Hemispheres. </a:t>
            </a:r>
            <a:endParaRPr lang="en-US" sz="2400" dirty="0" smtClean="0"/>
          </a:p>
          <a:p>
            <a:r>
              <a:rPr lang="en-US" sz="2400" dirty="0" smtClean="0"/>
              <a:t>Area</a:t>
            </a:r>
            <a:r>
              <a:rPr lang="en-US" sz="2400" dirty="0"/>
              <a:t>: 44.58 million km²</a:t>
            </a:r>
          </a:p>
          <a:p>
            <a:r>
              <a:rPr lang="en-US" sz="2400" dirty="0"/>
              <a:t>Population: 4.436 billion (2016)</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192" y="2544584"/>
            <a:ext cx="3317875" cy="3317875"/>
          </a:xfrm>
        </p:spPr>
      </p:pic>
    </p:spTree>
    <p:extLst>
      <p:ext uri="{BB962C8B-B14F-4D97-AF65-F5344CB8AC3E}">
        <p14:creationId xmlns:p14="http://schemas.microsoft.com/office/powerpoint/2010/main" val="277556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Australia</a:t>
            </a:r>
            <a:endParaRPr lang="en-US" b="1" dirty="0">
              <a:solidFill>
                <a:srgbClr val="0070C0"/>
              </a:solidFill>
            </a:endParaRPr>
          </a:p>
        </p:txBody>
      </p:sp>
      <p:sp>
        <p:nvSpPr>
          <p:cNvPr id="7" name="Left Arrow Callout 6"/>
          <p:cNvSpPr/>
          <p:nvPr/>
        </p:nvSpPr>
        <p:spPr>
          <a:xfrm>
            <a:off x="4636394" y="2544584"/>
            <a:ext cx="6143223" cy="3534244"/>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dirty="0"/>
              <a:t>Australia, sometimes known </a:t>
            </a:r>
            <a:r>
              <a:rPr lang="en-US" sz="2400" dirty="0" smtClean="0"/>
              <a:t>by </a:t>
            </a:r>
            <a:r>
              <a:rPr lang="en-US" sz="2400" dirty="0"/>
              <a:t>the names </a:t>
            </a:r>
            <a:r>
              <a:rPr lang="en-US" sz="2400" dirty="0" err="1"/>
              <a:t>Sahul</a:t>
            </a:r>
            <a:r>
              <a:rPr lang="en-US" sz="2400" dirty="0"/>
              <a:t>, </a:t>
            </a:r>
            <a:r>
              <a:rPr lang="en-US" sz="2400" dirty="0" err="1"/>
              <a:t>Australinea</a:t>
            </a:r>
            <a:r>
              <a:rPr lang="en-US" sz="2400" dirty="0"/>
              <a:t> or </a:t>
            </a:r>
            <a:r>
              <a:rPr lang="en-US" sz="2400" dirty="0" err="1"/>
              <a:t>Meganesia</a:t>
            </a:r>
            <a:r>
              <a:rPr lang="en-US" sz="2400" dirty="0"/>
              <a:t>, to distinguish it from the country of Australia. </a:t>
            </a:r>
            <a:r>
              <a:rPr lang="en-US" sz="2400" dirty="0" smtClean="0"/>
              <a:t>Area:</a:t>
            </a:r>
            <a:r>
              <a:rPr lang="en-US" sz="2400" dirty="0"/>
              <a:t>	8,600,000 km2 (3,300,000 </a:t>
            </a:r>
            <a:r>
              <a:rPr lang="en-US" sz="2400" dirty="0" err="1"/>
              <a:t>sq</a:t>
            </a:r>
            <a:r>
              <a:rPr lang="en-US" sz="2400" dirty="0"/>
              <a:t> mi) </a:t>
            </a:r>
          </a:p>
          <a:p>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44584"/>
            <a:ext cx="3317875" cy="3317875"/>
          </a:xfrm>
        </p:spPr>
      </p:pic>
    </p:spTree>
    <p:extLst>
      <p:ext uri="{BB962C8B-B14F-4D97-AF65-F5344CB8AC3E}">
        <p14:creationId xmlns:p14="http://schemas.microsoft.com/office/powerpoint/2010/main" val="85166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Europe</a:t>
            </a:r>
            <a:endParaRPr lang="en-US" b="1" dirty="0">
              <a:solidFill>
                <a:srgbClr val="0070C0"/>
              </a:solidFill>
            </a:endParaRPr>
          </a:p>
        </p:txBody>
      </p:sp>
      <p:sp>
        <p:nvSpPr>
          <p:cNvPr id="7" name="Left Arrow Callout 6"/>
          <p:cNvSpPr/>
          <p:nvPr/>
        </p:nvSpPr>
        <p:spPr>
          <a:xfrm>
            <a:off x="4636394" y="2544584"/>
            <a:ext cx="6143223" cy="3534244"/>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dirty="0"/>
              <a:t>Europe is a continent located entirely in the Northern Hemisphere and mostly in the Eastern Hemisphere. </a:t>
            </a:r>
            <a:endParaRPr lang="en-US" sz="2400" dirty="0" smtClean="0"/>
          </a:p>
          <a:p>
            <a:r>
              <a:rPr lang="en-US" sz="2400" dirty="0" smtClean="0"/>
              <a:t>Area:</a:t>
            </a:r>
            <a:r>
              <a:rPr lang="en-US" sz="2400" dirty="0"/>
              <a:t>	10,180,000 km2 (3,930,000 </a:t>
            </a:r>
            <a:r>
              <a:rPr lang="en-US" sz="2400" dirty="0" err="1"/>
              <a:t>sq</a:t>
            </a:r>
            <a:r>
              <a:rPr lang="en-US" sz="2400" dirty="0"/>
              <a:t> mi). It is bordered by the Arctic Ocean to the north, the Atlantic Ocean to the west, and the Mediterranean Sea to the south.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491" y="2544584"/>
            <a:ext cx="3324065" cy="3317875"/>
          </a:xfrm>
        </p:spPr>
      </p:pic>
    </p:spTree>
    <p:extLst>
      <p:ext uri="{BB962C8B-B14F-4D97-AF65-F5344CB8AC3E}">
        <p14:creationId xmlns:p14="http://schemas.microsoft.com/office/powerpoint/2010/main" val="41257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52730"/>
          </a:xfrm>
        </p:spPr>
        <p:txBody>
          <a:bodyPr/>
          <a:lstStyle/>
          <a:p>
            <a:r>
              <a:rPr lang="en-US" b="1" dirty="0" smtClean="0">
                <a:solidFill>
                  <a:srgbClr val="0070C0"/>
                </a:solidFill>
              </a:rPr>
              <a:t>North America</a:t>
            </a:r>
            <a:endParaRPr lang="en-US" b="1" dirty="0">
              <a:solidFill>
                <a:srgbClr val="0070C0"/>
              </a:solidFill>
            </a:endParaRPr>
          </a:p>
        </p:txBody>
      </p:sp>
      <p:sp>
        <p:nvSpPr>
          <p:cNvPr id="7" name="Left Arrow Callout 6"/>
          <p:cNvSpPr/>
          <p:nvPr/>
        </p:nvSpPr>
        <p:spPr>
          <a:xfrm>
            <a:off x="4636394" y="2544584"/>
            <a:ext cx="6143223" cy="3534244"/>
          </a:xfrm>
          <a:prstGeom prst="leftArrowCallou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2400" dirty="0"/>
              <a:t>North America is a continent entirely within the Northern Hemisphere and almost all within the Western Hemisphere. North America covers an area of about 24,709,000 square kilometers (9,540,000 square miles</a:t>
            </a:r>
            <a:r>
              <a:rPr lang="en-US" sz="2400" dirty="0" smtClean="0"/>
              <a:t>). </a:t>
            </a:r>
            <a:r>
              <a:rPr lang="en-US" sz="2400" dirty="0"/>
              <a:t>Population: 579,024,000 (2016)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677" y="2544584"/>
            <a:ext cx="3317875" cy="3317875"/>
          </a:xfrm>
        </p:spPr>
      </p:pic>
    </p:spTree>
    <p:extLst>
      <p:ext uri="{BB962C8B-B14F-4D97-AF65-F5344CB8AC3E}">
        <p14:creationId xmlns:p14="http://schemas.microsoft.com/office/powerpoint/2010/main" val="242355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706</TotalTime>
  <Words>374</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Continents Of The World</vt:lpstr>
      <vt:lpstr>What continents are ?</vt:lpstr>
      <vt:lpstr>Location Of The Continents</vt:lpstr>
      <vt:lpstr>Africa</vt:lpstr>
      <vt:lpstr>Antarctica</vt:lpstr>
      <vt:lpstr>Asia</vt:lpstr>
      <vt:lpstr>Australia</vt:lpstr>
      <vt:lpstr>Europe</vt:lpstr>
      <vt:lpstr>North America</vt:lpstr>
      <vt:lpstr>South America</vt:lpstr>
      <vt:lpstr>www.ecosystemforkids.com For FREE PowerPoint Lessons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Continents Of The World</dc:title>
  <dc:creator>Jude</dc:creator>
  <cp:lastModifiedBy>Jude</cp:lastModifiedBy>
  <cp:revision>17</cp:revision>
  <dcterms:created xsi:type="dcterms:W3CDTF">2018-05-16T13:10:57Z</dcterms:created>
  <dcterms:modified xsi:type="dcterms:W3CDTF">2018-05-17T00:57:34Z</dcterms:modified>
</cp:coreProperties>
</file>